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9"/>
  </p:notesMasterIdLst>
  <p:sldIdLst>
    <p:sldId id="256" r:id="rId6"/>
    <p:sldId id="257" r:id="rId7"/>
    <p:sldId id="267" r:id="rId8"/>
  </p:sldIdLst>
  <p:sldSz cx="9144000" cy="6858000" type="screen4x3"/>
  <p:notesSz cx="6796088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135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83033" autoAdjust="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7188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FCC58A7-ADCC-44B5-AFBE-045409FA14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BCD54F-74EB-41C9-A22A-D182CACD4F00}" type="slidenum">
              <a:rPr lang="hu-H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hu-H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85BC90-69FF-4B87-A18C-AA9BBC307C7E}" type="slidenum">
              <a:rPr lang="hu-HU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hu-H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dirty="0" err="1" smtClean="0">
                <a:latin typeface="Times New Roman" pitchFamily="18" charset="0"/>
              </a:rPr>
              <a:t>Association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for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Via</a:t>
            </a:r>
            <a:r>
              <a:rPr lang="hu-HU" dirty="0" smtClean="0">
                <a:latin typeface="Times New Roman" pitchFamily="18" charset="0"/>
              </a:rPr>
              <a:t> Maria: </a:t>
            </a:r>
            <a:r>
              <a:rPr lang="hu-HU" dirty="0" err="1" smtClean="0">
                <a:latin typeface="Times New Roman" pitchFamily="18" charset="0"/>
              </a:rPr>
              <a:t>Managing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route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development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as</a:t>
            </a:r>
            <a:r>
              <a:rPr lang="hu-HU" baseline="0" dirty="0" smtClean="0">
                <a:latin typeface="Times New Roman" pitchFamily="18" charset="0"/>
              </a:rPr>
              <a:t> NGO.</a:t>
            </a:r>
            <a:endParaRPr lang="hu-HU" dirty="0" smtClean="0">
              <a:latin typeface="Times New Roman" pitchFamily="18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F9DE6C-E442-410F-843C-0239460D84A5}" type="slidenum">
              <a:rPr lang="hu-H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hu-H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wrap="none" anchor="ctr"/>
          <a:lstStyle/>
          <a:p>
            <a:r>
              <a:rPr lang="hu-HU" dirty="0" err="1" smtClean="0">
                <a:latin typeface="Times New Roman" pitchFamily="18" charset="0"/>
              </a:rPr>
              <a:t>East</a:t>
            </a:r>
            <a:r>
              <a:rPr lang="hu-HU" dirty="0" smtClean="0">
                <a:latin typeface="Times New Roman" pitchFamily="18" charset="0"/>
              </a:rPr>
              <a:t> – West: </a:t>
            </a:r>
            <a:r>
              <a:rPr lang="hu-HU" dirty="0" err="1" smtClean="0">
                <a:latin typeface="Times New Roman" pitchFamily="18" charset="0"/>
              </a:rPr>
              <a:t>Mariazell</a:t>
            </a:r>
            <a:r>
              <a:rPr lang="hu-HU" dirty="0" smtClean="0">
                <a:latin typeface="Times New Roman" pitchFamily="18" charset="0"/>
              </a:rPr>
              <a:t> – Csíksomlyó</a:t>
            </a:r>
          </a:p>
          <a:p>
            <a:r>
              <a:rPr lang="hu-HU" dirty="0" err="1" smtClean="0">
                <a:latin typeface="Times New Roman" pitchFamily="18" charset="0"/>
              </a:rPr>
              <a:t>North</a:t>
            </a:r>
            <a:r>
              <a:rPr lang="hu-HU" dirty="0" smtClean="0">
                <a:latin typeface="Times New Roman" pitchFamily="18" charset="0"/>
              </a:rPr>
              <a:t> – South: </a:t>
            </a:r>
            <a:r>
              <a:rPr lang="hu-HU" dirty="0" err="1" smtClean="0">
                <a:latin typeface="Times New Roman" pitchFamily="18" charset="0"/>
              </a:rPr>
              <a:t>Czestochowa</a:t>
            </a:r>
            <a:r>
              <a:rPr lang="hu-HU" dirty="0" smtClean="0">
                <a:latin typeface="Times New Roman" pitchFamily="18" charset="0"/>
              </a:rPr>
              <a:t> – </a:t>
            </a:r>
            <a:r>
              <a:rPr lang="hu-HU" dirty="0" err="1" smtClean="0">
                <a:latin typeface="Times New Roman" pitchFamily="18" charset="0"/>
              </a:rPr>
              <a:t>Medugorje</a:t>
            </a:r>
            <a:r>
              <a:rPr lang="hu-HU" dirty="0" smtClean="0">
                <a:latin typeface="Times New Roman" pitchFamily="18" charset="0"/>
              </a:rPr>
              <a:t>.</a:t>
            </a:r>
          </a:p>
          <a:p>
            <a:endParaRPr lang="hu-HU" dirty="0" smtClean="0">
              <a:latin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</a:rPr>
              <a:t>In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East</a:t>
            </a:r>
            <a:r>
              <a:rPr lang="hu-HU" dirty="0" smtClean="0">
                <a:latin typeface="Times New Roman" pitchFamily="18" charset="0"/>
              </a:rPr>
              <a:t> – West </a:t>
            </a:r>
            <a:r>
              <a:rPr lang="hu-HU" dirty="0" err="1" smtClean="0">
                <a:latin typeface="Times New Roman" pitchFamily="18" charset="0"/>
              </a:rPr>
              <a:t>route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around</a:t>
            </a:r>
            <a:r>
              <a:rPr lang="hu-HU" dirty="0" smtClean="0">
                <a:latin typeface="Times New Roman" pitchFamily="18" charset="0"/>
              </a:rPr>
              <a:t> 1000 </a:t>
            </a:r>
            <a:r>
              <a:rPr lang="hu-HU" dirty="0" err="1" smtClean="0">
                <a:latin typeface="Times New Roman" pitchFamily="18" charset="0"/>
              </a:rPr>
              <a:t>pilgrims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in</a:t>
            </a:r>
            <a:r>
              <a:rPr lang="hu-HU" dirty="0" smtClean="0">
                <a:latin typeface="Times New Roman" pitchFamily="18" charset="0"/>
              </a:rPr>
              <a:t> 2013 (</a:t>
            </a:r>
            <a:r>
              <a:rPr lang="hu-HU" dirty="0" err="1" smtClean="0">
                <a:latin typeface="Times New Roman" pitchFamily="18" charset="0"/>
              </a:rPr>
              <a:t>based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on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</a:rPr>
              <a:t> 2012</a:t>
            </a:r>
            <a:r>
              <a:rPr lang="hu-HU" baseline="0" dirty="0" smtClean="0">
                <a:latin typeface="Times New Roman" pitchFamily="18" charset="0"/>
              </a:rPr>
              <a:t> and 2013 </a:t>
            </a:r>
            <a:r>
              <a:rPr lang="hu-HU" baseline="0" dirty="0" err="1" smtClean="0">
                <a:latin typeface="Times New Roman" pitchFamily="18" charset="0"/>
              </a:rPr>
              <a:t>up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to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date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figures</a:t>
            </a:r>
            <a:r>
              <a:rPr lang="hu-HU" baseline="0" dirty="0" smtClean="0">
                <a:latin typeface="Times New Roman" pitchFamily="18" charset="0"/>
              </a:rPr>
              <a:t>). Almost </a:t>
            </a:r>
            <a:r>
              <a:rPr lang="hu-HU" baseline="0" dirty="0" err="1" smtClean="0">
                <a:latin typeface="Times New Roman" pitchFamily="18" charset="0"/>
              </a:rPr>
              <a:t>exponential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development</a:t>
            </a:r>
            <a:r>
              <a:rPr lang="hu-HU" baseline="0" dirty="0" smtClean="0">
                <a:latin typeface="Times New Roman" pitchFamily="18" charset="0"/>
              </a:rPr>
              <a:t>.</a:t>
            </a:r>
            <a:endParaRPr lang="hu-H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ED184A-F4F5-4EE6-9D31-2170A5A6A49F}" type="slidenum">
              <a:rPr lang="hu-H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hu-H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wrap="none" anchor="ctr"/>
          <a:lstStyle/>
          <a:p>
            <a:pPr>
              <a:buFontTx/>
              <a:buChar char="-"/>
            </a:pPr>
            <a:r>
              <a:rPr lang="hu-HU" dirty="0" err="1" smtClean="0">
                <a:latin typeface="Times New Roman" pitchFamily="18" charset="0"/>
              </a:rPr>
              <a:t>Understanding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on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the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Route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between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pilgrims</a:t>
            </a:r>
            <a:r>
              <a:rPr lang="hu-HU" baseline="0" dirty="0" smtClean="0">
                <a:latin typeface="Times New Roman" pitchFamily="18" charset="0"/>
              </a:rPr>
              <a:t> and local </a:t>
            </a:r>
            <a:r>
              <a:rPr lang="hu-HU" baseline="0" dirty="0" err="1" smtClean="0">
                <a:latin typeface="Times New Roman" pitchFamily="18" charset="0"/>
              </a:rPr>
              <a:t>people</a:t>
            </a:r>
            <a:r>
              <a:rPr lang="hu-HU" baseline="0" dirty="0" smtClean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hu-HU" baseline="0" dirty="0" smtClean="0">
                <a:latin typeface="Times New Roman" pitchFamily="18" charset="0"/>
              </a:rPr>
              <a:t> Nr. 1 </a:t>
            </a:r>
            <a:r>
              <a:rPr lang="hu-HU" baseline="0" dirty="0" err="1" smtClean="0">
                <a:latin typeface="Times New Roman" pitchFamily="18" charset="0"/>
              </a:rPr>
              <a:t>pilgrimage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route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between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the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participating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countries</a:t>
            </a:r>
            <a:r>
              <a:rPr lang="hu-HU" baseline="0" dirty="0" smtClean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East</a:t>
            </a:r>
            <a:r>
              <a:rPr lang="hu-HU" baseline="0" dirty="0" smtClean="0">
                <a:latin typeface="Times New Roman" pitchFamily="18" charset="0"/>
              </a:rPr>
              <a:t> – West </a:t>
            </a:r>
            <a:r>
              <a:rPr lang="hu-HU" baseline="0" dirty="0" err="1" smtClean="0">
                <a:latin typeface="Times New Roman" pitchFamily="18" charset="0"/>
              </a:rPr>
              <a:t>route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in</a:t>
            </a:r>
            <a:r>
              <a:rPr lang="hu-HU" baseline="0" dirty="0" smtClean="0">
                <a:latin typeface="Times New Roman" pitchFamily="18" charset="0"/>
              </a:rPr>
              <a:t> 90 % </a:t>
            </a:r>
            <a:r>
              <a:rPr lang="hu-HU" baseline="0" dirty="0" err="1" smtClean="0">
                <a:latin typeface="Times New Roman" pitchFamily="18" charset="0"/>
              </a:rPr>
              <a:t>signed</a:t>
            </a:r>
            <a:r>
              <a:rPr lang="hu-HU" baseline="0" dirty="0" smtClean="0">
                <a:latin typeface="Times New Roman" pitchFamily="18" charset="0"/>
              </a:rPr>
              <a:t>, </a:t>
            </a:r>
            <a:r>
              <a:rPr lang="hu-HU" baseline="0" dirty="0" err="1" smtClean="0">
                <a:latin typeface="Times New Roman" pitchFamily="18" charset="0"/>
              </a:rPr>
              <a:t>infrastructure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informations</a:t>
            </a:r>
            <a:r>
              <a:rPr lang="hu-HU" baseline="0" dirty="0" smtClean="0">
                <a:latin typeface="Times New Roman" pitchFamily="18" charset="0"/>
              </a:rPr>
              <a:t> (</a:t>
            </a:r>
            <a:r>
              <a:rPr lang="hu-HU" baseline="0" dirty="0" err="1" smtClean="0">
                <a:latin typeface="Times New Roman" pitchFamily="18" charset="0"/>
              </a:rPr>
              <a:t>accomodations</a:t>
            </a:r>
            <a:r>
              <a:rPr lang="hu-HU" baseline="0" dirty="0" smtClean="0">
                <a:latin typeface="Times New Roman" pitchFamily="18" charset="0"/>
              </a:rPr>
              <a:t>, </a:t>
            </a:r>
            <a:r>
              <a:rPr lang="hu-HU" baseline="0" dirty="0" err="1" smtClean="0">
                <a:latin typeface="Times New Roman" pitchFamily="18" charset="0"/>
              </a:rPr>
              <a:t>supply</a:t>
            </a:r>
            <a:r>
              <a:rPr lang="hu-HU" baseline="0" dirty="0" smtClean="0">
                <a:latin typeface="Times New Roman" pitchFamily="18" charset="0"/>
              </a:rPr>
              <a:t>) </a:t>
            </a:r>
            <a:r>
              <a:rPr lang="hu-HU" baseline="0" dirty="0" err="1" smtClean="0">
                <a:latin typeface="Times New Roman" pitchFamily="18" charset="0"/>
              </a:rPr>
              <a:t>in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good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developement</a:t>
            </a:r>
            <a:r>
              <a:rPr lang="hu-HU" baseline="0" dirty="0" smtClean="0">
                <a:latin typeface="Times New Roman" pitchFamily="18" charset="0"/>
              </a:rPr>
              <a:t>. </a:t>
            </a:r>
            <a:r>
              <a:rPr lang="hu-HU" baseline="0" dirty="0" err="1" smtClean="0">
                <a:latin typeface="Times New Roman" pitchFamily="18" charset="0"/>
              </a:rPr>
              <a:t>Maps</a:t>
            </a:r>
            <a:r>
              <a:rPr lang="hu-HU" baseline="0" dirty="0" smtClean="0">
                <a:latin typeface="Times New Roman" pitchFamily="18" charset="0"/>
              </a:rPr>
              <a:t>, </a:t>
            </a:r>
            <a:r>
              <a:rPr lang="hu-HU" baseline="0" dirty="0" err="1" smtClean="0">
                <a:latin typeface="Times New Roman" pitchFamily="18" charset="0"/>
              </a:rPr>
              <a:t>gps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tracks</a:t>
            </a:r>
            <a:r>
              <a:rPr lang="hu-HU" baseline="0" dirty="0" smtClean="0">
                <a:latin typeface="Times New Roman" pitchFamily="18" charset="0"/>
              </a:rPr>
              <a:t>, </a:t>
            </a:r>
            <a:r>
              <a:rPr lang="hu-HU" baseline="0" dirty="0" err="1" smtClean="0">
                <a:latin typeface="Times New Roman" pitchFamily="18" charset="0"/>
              </a:rPr>
              <a:t>information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handbooks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available</a:t>
            </a:r>
            <a:r>
              <a:rPr lang="hu-HU" baseline="0" smtClean="0">
                <a:latin typeface="Times New Roman" pitchFamily="18" charset="0"/>
              </a:rPr>
              <a:t>.</a:t>
            </a:r>
            <a:endParaRPr lang="hu-HU" baseline="0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North</a:t>
            </a:r>
            <a:r>
              <a:rPr lang="hu-HU" baseline="0" dirty="0" smtClean="0">
                <a:latin typeface="Times New Roman" pitchFamily="18" charset="0"/>
              </a:rPr>
              <a:t> – South: </a:t>
            </a:r>
            <a:r>
              <a:rPr lang="hu-HU" baseline="0" dirty="0" err="1" smtClean="0">
                <a:latin typeface="Times New Roman" pitchFamily="18" charset="0"/>
              </a:rPr>
              <a:t>needs</a:t>
            </a:r>
            <a:r>
              <a:rPr lang="hu-HU" baseline="0" dirty="0" smtClean="0">
                <a:latin typeface="Times New Roman" pitchFamily="18" charset="0"/>
              </a:rPr>
              <a:t> more </a:t>
            </a:r>
            <a:r>
              <a:rPr lang="hu-HU" baseline="0" dirty="0" err="1" smtClean="0">
                <a:latin typeface="Times New Roman" pitchFamily="18" charset="0"/>
              </a:rPr>
              <a:t>cooperations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in</a:t>
            </a:r>
            <a:r>
              <a:rPr lang="hu-HU" baseline="0" dirty="0" smtClean="0">
                <a:latin typeface="Times New Roman" pitchFamily="18" charset="0"/>
              </a:rPr>
              <a:t> </a:t>
            </a:r>
            <a:r>
              <a:rPr lang="hu-HU" baseline="0" dirty="0" err="1" smtClean="0">
                <a:latin typeface="Times New Roman" pitchFamily="18" charset="0"/>
              </a:rPr>
              <a:t>Poland</a:t>
            </a:r>
            <a:r>
              <a:rPr lang="hu-HU" baseline="0" dirty="0" smtClean="0">
                <a:latin typeface="Times New Roman" pitchFamily="18" charset="0"/>
              </a:rPr>
              <a:t>, </a:t>
            </a:r>
            <a:r>
              <a:rPr lang="hu-HU" baseline="0" dirty="0" err="1" smtClean="0">
                <a:latin typeface="Times New Roman" pitchFamily="18" charset="0"/>
              </a:rPr>
              <a:t>Croatia</a:t>
            </a:r>
            <a:r>
              <a:rPr lang="hu-HU" baseline="0" dirty="0" smtClean="0">
                <a:latin typeface="Times New Roman" pitchFamily="18" charset="0"/>
              </a:rPr>
              <a:t> and </a:t>
            </a:r>
            <a:r>
              <a:rPr lang="hu-HU" baseline="0" dirty="0" err="1" smtClean="0">
                <a:latin typeface="Times New Roman" pitchFamily="18" charset="0"/>
              </a:rPr>
              <a:t>Bosnia</a:t>
            </a:r>
            <a:endParaRPr lang="hu-H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9570-B895-4467-B645-C5663528D9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FEB2-CA97-4D17-B0C4-60438C4093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3700" y="161925"/>
            <a:ext cx="1941513" cy="5967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161925"/>
            <a:ext cx="5676900" cy="5967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2ED0-5D99-453F-926B-BFD2F5024C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D4D0-DBD9-4EE9-874E-B831868101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C688-2ADC-4132-8BB1-FBA1C1C302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B03F-79E8-44E7-A9CA-1DF70A192F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25F4-B53E-4287-A994-BCC765550B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41D2-19DD-4929-A3D1-735C9CA4DD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ADC6-569E-4F8F-A54B-5C28B0D0C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97A1-064B-49A5-8CB2-957C3F30DD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9D2F-D08C-481B-A6ED-F9B05A195E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D9BB-4961-40C9-BC9F-30E7F3C5DB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2B03-39B5-43C5-9AF3-0AB2ACA7C7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B520-18E1-4849-8D1A-C7E7117DBC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3274-986B-4645-BA44-016D0603E5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8349-F39A-40D9-AE78-1B6699CA31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54EA-CADD-4088-8AC5-30EF2D47B3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1C84-1DFB-4A8E-A72F-1B030DA632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100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E21C-2C33-487A-A936-EA6CE65603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99AA-C39E-4727-981E-72E7C39F33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9268F-334F-4834-8E50-AA6E194BC9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246B-C4D2-4B6B-A858-495503E3CB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689B-0674-4173-8FB5-C1F8220B56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E96F-BDA3-4013-8766-E0D79A312E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2734-B1D8-4AC9-A264-2464D04CB4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6FB6-9228-45B4-87B4-2709026DC3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43700" y="161925"/>
            <a:ext cx="1941513" cy="5967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161925"/>
            <a:ext cx="5676900" cy="5967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497F-C476-415B-BFAA-E26D6B5E8E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5213" y="1600200"/>
            <a:ext cx="38100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27CE-9293-4308-9483-BF1AA88277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9E41-CA24-4ADC-97C4-A199E3A90A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1F164-F774-4869-9CA3-77504D840B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E916-F59D-43EB-AB03-2159C102F0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ED783-547E-4DA1-860E-B0345A1997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1CCA-55CA-41D0-BE8C-572146BEA0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3A87-E04F-4230-97C0-D72E9F472B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FCE5-C1E7-49F5-9999-8A4A66567E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B214-9FFF-453B-80B5-10813D6A95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FF43-E20A-43C5-A207-6D3BB41392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77AC-B1E3-42D4-AB3E-EAC48ED8AD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FD72-3BEA-4127-9D53-B7BF9D5EF5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FD0D-9E79-4DA5-8E94-DEF8699975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2121-EEC8-483B-939B-9FAE7007FD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EA1E-F769-4276-B051-7B93AC3D86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44EE-557F-420C-8B56-7206FECEDB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B94F-3E23-4CE0-B232-FFA3474AF0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0"/>
            <a:ext cx="8685213" cy="4875213"/>
            <a:chOff x="0" y="0"/>
            <a:chExt cx="5471" cy="3071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rgbClr val="CC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hu-HU">
                <a:latin typeface="Garamond" pitchFamily="16" charset="0"/>
                <a:ea typeface="+mn-ea"/>
              </a:endParaRPr>
            </a:p>
          </p:txBody>
        </p:sp>
        <p:grpSp>
          <p:nvGrpSpPr>
            <p:cNvPr id="8202" name="Group 3"/>
            <p:cNvGrpSpPr>
              <a:grpSpLocks/>
            </p:cNvGrpSpPr>
            <p:nvPr/>
          </p:nvGrpSpPr>
          <p:grpSpPr bwMode="auto">
            <a:xfrm>
              <a:off x="240" y="893"/>
              <a:ext cx="5231" cy="114"/>
              <a:chOff x="240" y="893"/>
              <a:chExt cx="5231" cy="114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1"/>
              </a:xfrm>
              <a:prstGeom prst="line">
                <a:avLst/>
              </a:prstGeom>
              <a:noFill/>
              <a:ln w="1908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</p:grpSp>
      </p:grp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1925"/>
            <a:ext cx="77708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08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96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aramond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aramond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86E8D3D-311B-478F-BA3A-EA19E31DA7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>
            <a:solidFill>
              <a:srgbClr val="3300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9988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59C648-1478-4004-B64A-ECC215D76D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0" y="0"/>
            <a:ext cx="8761413" cy="5942013"/>
            <a:chOff x="0" y="0"/>
            <a:chExt cx="5519" cy="3743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rgbClr val="CC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hu-HU">
                <a:latin typeface="Garamond" pitchFamily="16" charset="0"/>
                <a:ea typeface="+mn-ea"/>
              </a:endParaRPr>
            </a:p>
          </p:txBody>
        </p:sp>
        <p:grpSp>
          <p:nvGrpSpPr>
            <p:cNvPr id="10249" name="Group 3"/>
            <p:cNvGrpSpPr>
              <a:grpSpLocks/>
            </p:cNvGrpSpPr>
            <p:nvPr/>
          </p:nvGrpSpPr>
          <p:grpSpPr bwMode="auto">
            <a:xfrm>
              <a:off x="0" y="2208"/>
              <a:ext cx="5519" cy="1535"/>
              <a:chOff x="0" y="2208"/>
              <a:chExt cx="5519" cy="1535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4896" cy="1536"/>
              </a:xfrm>
              <a:prstGeom prst="rect">
                <a:avLst/>
              </a:prstGeom>
              <a:solidFill>
                <a:srgbClr val="3300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654" y="2352"/>
                <a:ext cx="4818" cy="1347"/>
              </a:xfrm>
              <a:prstGeom prst="rect">
                <a:avLst/>
              </a:prstGeom>
              <a:solidFill>
                <a:srgbClr val="FFFFE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1"/>
              </a:xfrm>
              <a:prstGeom prst="line">
                <a:avLst/>
              </a:prstGeom>
              <a:noFill/>
              <a:ln w="5076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</p:grpSp>
        <p:grpSp>
          <p:nvGrpSpPr>
            <p:cNvPr id="10250" name="Group 7"/>
            <p:cNvGrpSpPr>
              <a:grpSpLocks/>
            </p:cNvGrpSpPr>
            <p:nvPr/>
          </p:nvGrpSpPr>
          <p:grpSpPr bwMode="auto">
            <a:xfrm>
              <a:off x="400" y="336"/>
              <a:ext cx="5087" cy="191"/>
              <a:chOff x="400" y="336"/>
              <a:chExt cx="5087" cy="191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1"/>
              </a:xfrm>
              <a:prstGeom prst="line">
                <a:avLst/>
              </a:prstGeom>
              <a:noFill/>
              <a:ln w="44280">
                <a:solidFill>
                  <a:srgbClr val="3300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</p:grpSp>
      </p:grpSp>
      <p:sp>
        <p:nvSpPr>
          <p:cNvPr id="102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61925"/>
            <a:ext cx="777081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08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12813" y="6251575"/>
            <a:ext cx="19034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354388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355746C-1400-475D-91BB-C859EA1390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12296" name="Group 2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5123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  <a:gd name="T98" fmla="*/ 0 w 2882"/>
                  <a:gd name="T99" fmla="*/ 0 h 1671"/>
                  <a:gd name="T100" fmla="*/ 2882 w 2882"/>
                  <a:gd name="T101" fmla="*/ 1671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5124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  <a:gd name="T122" fmla="*/ 0 w 1259"/>
                  <a:gd name="T123" fmla="*/ 0 h 811"/>
                  <a:gd name="T124" fmla="*/ 1259 w 1259"/>
                  <a:gd name="T125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T122" t="T123" r="T124" b="T125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5125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  <a:gd name="T82" fmla="*/ 0 w 2849"/>
                  <a:gd name="T83" fmla="*/ 0 h 969"/>
                  <a:gd name="T84" fmla="*/ 2849 w 2849"/>
                  <a:gd name="T85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5126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w 3007"/>
                  <a:gd name="T115" fmla="*/ 0 h 2085"/>
                  <a:gd name="T116" fmla="*/ 3007 w 3007"/>
                  <a:gd name="T117" fmla="*/ 2085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T114" t="T115" r="T116" b="T117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  <p:sp>
            <p:nvSpPr>
              <p:cNvPr id="5127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  <a:gd name="T88" fmla="*/ 0 w 1248"/>
                  <a:gd name="T89" fmla="*/ 0 h 539"/>
                  <a:gd name="T90" fmla="*/ 1248 w 1248"/>
                  <a:gd name="T9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T88" t="T89" r="T90" b="T91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hu-HU">
                  <a:latin typeface="Garamond" pitchFamily="16" charset="0"/>
                  <a:ea typeface="+mn-ea"/>
                </a:endParaRPr>
              </a:p>
            </p:txBody>
          </p:sp>
        </p:grpSp>
        <p:sp>
          <p:nvSpPr>
            <p:cNvPr id="5128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  <a:gd name="T94" fmla="*/ 0 w 2296"/>
                <a:gd name="T95" fmla="*/ 0 h 1469"/>
                <a:gd name="T96" fmla="*/ 2296 w 2296"/>
                <a:gd name="T97" fmla="*/ 1469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hu-HU">
                <a:latin typeface="Garamond" pitchFamily="16" charset="0"/>
                <a:ea typeface="+mn-ea"/>
              </a:endParaRPr>
            </a:p>
          </p:txBody>
        </p:sp>
        <p:sp>
          <p:nvSpPr>
            <p:cNvPr id="5129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w 5740"/>
                <a:gd name="T13" fmla="*/ 0 h 1906"/>
                <a:gd name="T14" fmla="*/ 5740 w 5740"/>
                <a:gd name="T15" fmla="*/ 1906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hu-HU">
                <a:latin typeface="Garamond" pitchFamily="16" charset="0"/>
                <a:ea typeface="+mn-ea"/>
              </a:endParaRPr>
            </a:p>
          </p:txBody>
        </p:sp>
      </p:grpSp>
      <p:sp>
        <p:nvSpPr>
          <p:cNvPr id="122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6249988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hu-HU">
              <a:latin typeface="Garamond" pitchFamily="16" charset="0"/>
              <a:ea typeface="+mn-ea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FEBC985-D8AF-4C8C-8676-4F7C4764DC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2398713"/>
            <a:ext cx="7772400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403350" y="38608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950" y="0"/>
            <a:ext cx="2813050" cy="414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9500"/>
            <a:ext cx="7380288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0"/>
            <a:ext cx="2955925" cy="443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213" y="3500438"/>
            <a:ext cx="2236787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779838" cy="252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8163"/>
            <a:ext cx="3348038" cy="250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941763"/>
            <a:ext cx="3887788" cy="291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0" y="4221163"/>
            <a:ext cx="3276600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179388" y="5661024"/>
            <a:ext cx="3924300" cy="1196975"/>
          </a:xfrm>
          <a:prstGeom prst="rect">
            <a:avLst/>
          </a:prstGeom>
          <a:solidFill>
            <a:srgbClr val="7C0185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2400" dirty="0" err="1">
                <a:solidFill>
                  <a:srgbClr val="FFFFFF"/>
                </a:solidFill>
                <a:latin typeface="Arial" pitchFamily="34" charset="0"/>
              </a:rPr>
              <a:t>Association</a:t>
            </a:r>
            <a:r>
              <a:rPr lang="hu-HU" sz="24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u-HU" sz="2400" dirty="0" err="1" smtClean="0">
                <a:solidFill>
                  <a:srgbClr val="FFFFFF"/>
                </a:solidFill>
                <a:latin typeface="Arial" pitchFamily="34" charset="0"/>
              </a:rPr>
              <a:t>for</a:t>
            </a:r>
            <a:r>
              <a:rPr lang="hu-HU" sz="2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hu-HU" sz="2400" dirty="0" err="1" smtClean="0">
                <a:solidFill>
                  <a:srgbClr val="FFFFFF"/>
                </a:solidFill>
                <a:latin typeface="Arial" pitchFamily="34" charset="0"/>
              </a:rPr>
              <a:t>Via</a:t>
            </a:r>
            <a:r>
              <a:rPr lang="hu-HU" sz="2400" dirty="0" smtClean="0">
                <a:solidFill>
                  <a:srgbClr val="FFFFFF"/>
                </a:solidFill>
                <a:latin typeface="Arial" pitchFamily="34" charset="0"/>
              </a:rPr>
              <a:t> Maria</a:t>
            </a:r>
            <a:endParaRPr lang="hu-HU" sz="2400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dirty="0">
                <a:solidFill>
                  <a:srgbClr val="FFFFFF"/>
                </a:solidFill>
                <a:latin typeface="Arial" pitchFamily="34" charset="0"/>
              </a:rPr>
              <a:t>Dr Tamás Szabó </a:t>
            </a:r>
            <a:r>
              <a:rPr lang="hu-HU" dirty="0" err="1" smtClean="0">
                <a:solidFill>
                  <a:srgbClr val="FFFFFF"/>
                </a:solidFill>
                <a:latin typeface="Arial" pitchFamily="34" charset="0"/>
              </a:rPr>
              <a:t>President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Zoltán Czégé – </a:t>
            </a:r>
            <a:r>
              <a:rPr lang="hu-HU" dirty="0" err="1" smtClean="0">
                <a:solidFill>
                  <a:srgbClr val="FFFFFF"/>
                </a:solidFill>
                <a:latin typeface="Verdana" pitchFamily="34" charset="0"/>
              </a:rPr>
              <a:t>pilgrimage</a:t>
            </a:r>
            <a:r>
              <a:rPr lang="hu-HU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dirty="0" err="1" smtClean="0">
                <a:solidFill>
                  <a:srgbClr val="FFFFFF"/>
                </a:solidFill>
                <a:latin typeface="Verdana" pitchFamily="34" charset="0"/>
              </a:rPr>
              <a:t>leader</a:t>
            </a:r>
            <a:endParaRPr lang="hu-HU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1038" name="Group 12"/>
          <p:cNvGrpSpPr>
            <a:grpSpLocks/>
          </p:cNvGrpSpPr>
          <p:nvPr/>
        </p:nvGrpSpPr>
        <p:grpSpPr bwMode="auto">
          <a:xfrm>
            <a:off x="468313" y="0"/>
            <a:ext cx="8675687" cy="4437063"/>
            <a:chOff x="0" y="0"/>
            <a:chExt cx="5465" cy="2795"/>
          </a:xfrm>
        </p:grpSpPr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340" y="1525"/>
              <a:ext cx="5125" cy="1270"/>
            </a:xfrm>
            <a:prstGeom prst="rect">
              <a:avLst/>
            </a:prstGeom>
            <a:solidFill>
              <a:srgbClr val="7C0185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2800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  <a:r>
                <a:rPr lang="hu-HU" sz="4400" b="1" dirty="0" err="1" smtClean="0">
                  <a:solidFill>
                    <a:srgbClr val="FFFFFF"/>
                  </a:solidFill>
                  <a:latin typeface="Arial" pitchFamily="34" charset="0"/>
                </a:rPr>
                <a:t>Via</a:t>
              </a:r>
              <a:r>
                <a:rPr lang="hu-HU" sz="4400" b="1" dirty="0" smtClean="0">
                  <a:solidFill>
                    <a:srgbClr val="FFFFFF"/>
                  </a:solidFill>
                  <a:latin typeface="Arial" pitchFamily="34" charset="0"/>
                </a:rPr>
                <a:t> Maria</a:t>
              </a:r>
              <a:endParaRPr lang="hu-HU" sz="4400" b="1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3200" b="1" dirty="0" smtClean="0">
                  <a:solidFill>
                    <a:srgbClr val="FFFFFF"/>
                  </a:solidFill>
                  <a:latin typeface="Arial" pitchFamily="34" charset="0"/>
                </a:rPr>
                <a:t>CEI </a:t>
              </a:r>
              <a:r>
                <a:rPr lang="hu-HU" sz="3200" b="1" dirty="0" err="1" smtClean="0">
                  <a:solidFill>
                    <a:srgbClr val="FFFFFF"/>
                  </a:solidFill>
                  <a:latin typeface="Arial" pitchFamily="34" charset="0"/>
                </a:rPr>
                <a:t>Tourism</a:t>
              </a:r>
              <a:r>
                <a:rPr lang="hu-HU" sz="3200" b="1" dirty="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hu-HU" sz="3200" b="1" dirty="0" err="1" smtClean="0">
                  <a:solidFill>
                    <a:srgbClr val="FFFFFF"/>
                  </a:solidFill>
                  <a:latin typeface="Arial" pitchFamily="34" charset="0"/>
                </a:rPr>
                <a:t>Expert</a:t>
              </a:r>
              <a:r>
                <a:rPr lang="hu-HU" sz="3200" b="1" dirty="0" smtClean="0">
                  <a:solidFill>
                    <a:srgbClr val="FFFFFF"/>
                  </a:solidFill>
                  <a:latin typeface="Arial" pitchFamily="34" charset="0"/>
                </a:rPr>
                <a:t> Meeting</a:t>
              </a:r>
              <a:endParaRPr lang="hu-HU" sz="3200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hu-HU" sz="3200" b="1" dirty="0" smtClean="0">
                  <a:solidFill>
                    <a:srgbClr val="FFFFFF"/>
                  </a:solidFill>
                  <a:latin typeface="Arial" pitchFamily="34" charset="0"/>
                </a:rPr>
                <a:t>Gödöllő, 6 </a:t>
              </a:r>
              <a:r>
                <a:rPr lang="hu-HU" sz="3200" b="1" dirty="0" err="1" smtClean="0">
                  <a:solidFill>
                    <a:srgbClr val="FFFFFF"/>
                  </a:solidFill>
                  <a:latin typeface="Arial" pitchFamily="34" charset="0"/>
                </a:rPr>
                <a:t>June</a:t>
              </a:r>
              <a:r>
                <a:rPr lang="hu-HU" sz="3200" b="1" dirty="0" smtClean="0">
                  <a:solidFill>
                    <a:srgbClr val="FFFFFF"/>
                  </a:solidFill>
                  <a:latin typeface="Arial" pitchFamily="34" charset="0"/>
                </a:rPr>
                <a:t> 2013</a:t>
              </a:r>
              <a:endParaRPr lang="hu-HU" sz="32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0" y="0"/>
            <a:ext cx="645" cy="572"/>
          </p:xfrm>
          <a:graphic>
            <a:graphicData uri="http://schemas.openxmlformats.org/presentationml/2006/ole">
              <p:oleObj spid="_x0000_s1026" r:id="rId12" imgW="1295238" imgH="1305107" progId="PBrush">
                <p:embed/>
              </p:oleObj>
            </a:graphicData>
          </a:graphic>
        </p:graphicFrame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23528" y="0"/>
            <a:ext cx="8587680" cy="6553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6324600" y="1524000"/>
          <a:ext cx="2378075" cy="5095875"/>
        </p:xfrm>
        <a:graphic>
          <a:graphicData uri="http://schemas.openxmlformats.org/presentationml/2006/ole">
            <p:oleObj spid="_x0000_s2051" r:id="rId4" imgW="2200582" imgH="4715533" progId="PBrush">
              <p:embed/>
            </p:oleObj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6372200" cy="51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892479" cy="15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1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484784"/>
            <a:ext cx="614362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3200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Experiences</a:t>
            </a:r>
            <a:r>
              <a:rPr lang="hu-HU" sz="3200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, </a:t>
            </a:r>
            <a:r>
              <a:rPr lang="hu-HU" sz="3200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goals</a:t>
            </a:r>
            <a:endParaRPr lang="hu-HU" sz="3200" dirty="0">
              <a:solidFill>
                <a:srgbClr val="91114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80528" y="2276872"/>
            <a:ext cx="5976664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Creates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peace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: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among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people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,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nations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and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religions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2400" b="1" i="1" dirty="0">
              <a:solidFill>
                <a:srgbClr val="91114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„Must”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become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central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european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cultural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&amp;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	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pilgrimage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route</a:t>
            </a:r>
            <a:endParaRPr lang="hu-HU" sz="2400" b="1" i="1" dirty="0" smtClean="0">
              <a:solidFill>
                <a:srgbClr val="91114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i="1" dirty="0">
              <a:solidFill>
                <a:srgbClr val="91114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Needs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infrastructure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development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in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the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 CE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region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(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signs</a:t>
            </a:r>
            <a:r>
              <a:rPr lang="hu-HU" sz="2400" b="1" i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, </a:t>
            </a:r>
            <a:r>
              <a:rPr lang="hu-HU" sz="2400" b="1" i="1" dirty="0" err="1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accomodations</a:t>
            </a:r>
            <a:r>
              <a:rPr lang="hu-HU" sz="2400" b="1" dirty="0" smtClean="0">
                <a:solidFill>
                  <a:srgbClr val="9111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) </a:t>
            </a:r>
            <a:endParaRPr lang="hu-HU" sz="2400" b="1" dirty="0">
              <a:solidFill>
                <a:srgbClr val="91114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93888" y="1296988"/>
            <a:ext cx="180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/>
            </a:r>
            <a:br>
              <a:rPr lang="hu-HU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endParaRPr lang="hu-HU">
              <a:solidFill>
                <a:srgbClr val="FFFFE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05473" name="Picture 1" descr="C:\Users\Czégé Zoltán\Downloads\Iv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590875" cy="2555378"/>
          </a:xfrm>
          <a:prstGeom prst="rect">
            <a:avLst/>
          </a:prstGeom>
          <a:noFill/>
        </p:spPr>
      </p:pic>
      <p:pic>
        <p:nvPicPr>
          <p:cNvPr id="105474" name="Picture 2" descr="C:\Users\Czégé Zoltán\Downloads\Új kalapok. Szé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340768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168</Words>
  <Application>Microsoft Office PowerPoint</Application>
  <PresentationFormat>Diavetítés a képernyőre (4:3 oldalarány)</PresentationFormat>
  <Paragraphs>27</Paragraphs>
  <Slides>3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5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Office-téma</vt:lpstr>
      <vt:lpstr>1_Office-téma</vt:lpstr>
      <vt:lpstr>2_Office-téma</vt:lpstr>
      <vt:lpstr>3_Office-téma</vt:lpstr>
      <vt:lpstr>4_Office-téma</vt:lpstr>
      <vt:lpstr>1. dia</vt:lpstr>
      <vt:lpstr>2. dia</vt:lpstr>
      <vt:lpstr>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Mária Út</dc:title>
  <dc:creator>Halmavánszki Gábor</dc:creator>
  <cp:lastModifiedBy>fabian.eszter</cp:lastModifiedBy>
  <cp:revision>721</cp:revision>
  <cp:lastPrinted>1601-01-01T00:00:00Z</cp:lastPrinted>
  <dcterms:created xsi:type="dcterms:W3CDTF">2007-09-04T09:09:55Z</dcterms:created>
  <dcterms:modified xsi:type="dcterms:W3CDTF">2013-06-04T14:15:44Z</dcterms:modified>
</cp:coreProperties>
</file>